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embeddedFontLst>
    <p:embeddedFont>
      <p:font typeface="Lato" panose="020B0604020202020204" charset="0"/>
      <p:regular r:id="rId30"/>
      <p:bold r:id="rId31"/>
      <p:italic r:id="rId32"/>
      <p:boldItalic r:id="rId33"/>
    </p:embeddedFont>
    <p:embeddedFont>
      <p:font typeface="Raleway" panose="020B0604020202020204" charset="0"/>
      <p:regular r:id="rId34"/>
      <p:bold r:id="rId35"/>
      <p:italic r:id="rId36"/>
      <p:boldItalic r:id="rId37"/>
    </p:embeddedFont>
    <p:embeddedFont>
      <p:font typeface="Roboto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1023B8-2B2E-4FF5-90F4-4B0174B137C5}">
  <a:tblStyle styleId="{D51023B8-2B2E-4FF5-90F4-4B0174B137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tane, Anurag" userId="eaf9dd4d-f67c-4e71-b2f5-cd708044ffa9" providerId="ADAL" clId="{478CA6B3-5CAE-4BD8-8E2B-2BFF500B13F7}"/>
    <pc:docChg chg="modSld">
      <pc:chgData name="Watane, Anurag" userId="eaf9dd4d-f67c-4e71-b2f5-cd708044ffa9" providerId="ADAL" clId="{478CA6B3-5CAE-4BD8-8E2B-2BFF500B13F7}" dt="2020-09-14T06:38:42.252" v="252" actId="1036"/>
      <pc:docMkLst>
        <pc:docMk/>
      </pc:docMkLst>
      <pc:sldChg chg="modSp">
        <pc:chgData name="Watane, Anurag" userId="eaf9dd4d-f67c-4e71-b2f5-cd708044ffa9" providerId="ADAL" clId="{478CA6B3-5CAE-4BD8-8E2B-2BFF500B13F7}" dt="2020-09-14T06:05:23.756" v="195" actId="1076"/>
        <pc:sldMkLst>
          <pc:docMk/>
          <pc:sldMk cId="0" sldId="256"/>
        </pc:sldMkLst>
        <pc:spChg chg="mod">
          <ac:chgData name="Watane, Anurag" userId="eaf9dd4d-f67c-4e71-b2f5-cd708044ffa9" providerId="ADAL" clId="{478CA6B3-5CAE-4BD8-8E2B-2BFF500B13F7}" dt="2020-09-14T06:05:23.756" v="195" actId="1076"/>
          <ac:spMkLst>
            <pc:docMk/>
            <pc:sldMk cId="0" sldId="256"/>
            <ac:spMk id="86" creationId="{00000000-0000-0000-0000-000000000000}"/>
          </ac:spMkLst>
        </pc:spChg>
      </pc:sldChg>
      <pc:sldChg chg="modSp">
        <pc:chgData name="Watane, Anurag" userId="eaf9dd4d-f67c-4e71-b2f5-cd708044ffa9" providerId="ADAL" clId="{478CA6B3-5CAE-4BD8-8E2B-2BFF500B13F7}" dt="2020-09-14T06:38:42.252" v="252" actId="1036"/>
        <pc:sldMkLst>
          <pc:docMk/>
          <pc:sldMk cId="0" sldId="269"/>
        </pc:sldMkLst>
        <pc:grpChg chg="mod">
          <ac:chgData name="Watane, Anurag" userId="eaf9dd4d-f67c-4e71-b2f5-cd708044ffa9" providerId="ADAL" clId="{478CA6B3-5CAE-4BD8-8E2B-2BFF500B13F7}" dt="2020-09-14T06:38:42.252" v="252" actId="1036"/>
          <ac:grpSpMkLst>
            <pc:docMk/>
            <pc:sldMk cId="0" sldId="269"/>
            <ac:grpSpMk id="279" creationId="{00000000-0000-0000-0000-000000000000}"/>
          </ac:grpSpMkLst>
        </pc:grpChg>
      </pc:sldChg>
      <pc:sldChg chg="modSp">
        <pc:chgData name="Watane, Anurag" userId="eaf9dd4d-f67c-4e71-b2f5-cd708044ffa9" providerId="ADAL" clId="{478CA6B3-5CAE-4BD8-8E2B-2BFF500B13F7}" dt="2020-09-13T20:28:21.447" v="190" actId="20577"/>
        <pc:sldMkLst>
          <pc:docMk/>
          <pc:sldMk cId="0" sldId="278"/>
        </pc:sldMkLst>
        <pc:spChg chg="mod">
          <ac:chgData name="Watane, Anurag" userId="eaf9dd4d-f67c-4e71-b2f5-cd708044ffa9" providerId="ADAL" clId="{478CA6B3-5CAE-4BD8-8E2B-2BFF500B13F7}" dt="2020-09-13T20:28:21.447" v="190" actId="20577"/>
          <ac:spMkLst>
            <pc:docMk/>
            <pc:sldMk cId="0" sldId="278"/>
            <ac:spMk id="377" creationId="{00000000-0000-0000-0000-000000000000}"/>
          </ac:spMkLst>
        </pc:spChg>
      </pc:sldChg>
      <pc:sldChg chg="modSp">
        <pc:chgData name="Watane, Anurag" userId="eaf9dd4d-f67c-4e71-b2f5-cd708044ffa9" providerId="ADAL" clId="{478CA6B3-5CAE-4BD8-8E2B-2BFF500B13F7}" dt="2020-09-14T06:35:11.185" v="251" actId="6549"/>
        <pc:sldMkLst>
          <pc:docMk/>
          <pc:sldMk cId="0" sldId="280"/>
        </pc:sldMkLst>
        <pc:spChg chg="mod">
          <ac:chgData name="Watane, Anurag" userId="eaf9dd4d-f67c-4e71-b2f5-cd708044ffa9" providerId="ADAL" clId="{478CA6B3-5CAE-4BD8-8E2B-2BFF500B13F7}" dt="2020-09-14T06:35:11.185" v="251" actId="6549"/>
          <ac:spMkLst>
            <pc:docMk/>
            <pc:sldMk cId="0" sldId="280"/>
            <ac:spMk id="39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5701ea881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95701ea881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96c5c033a9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96c5c033a9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96c5c033a9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96c5c033a9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6c5c033a9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6c5c033a9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96c5c033a9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96c5c033a9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96c5c030d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96c5c030d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95701ea881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95701ea881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96c5c033a9_7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96c5c033a9_7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96c5c033a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96c5c033a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real time recognition , we tested the model on the test dataset and received 89.61% accuracy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968694019b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968694019b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96c5c033a9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96c5c033a9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5701ea881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5701ea881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96c5c033a9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96c5c033a9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968694019b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968694019b_0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5701ea88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5701ea88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96c5c033a9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96c5c033a9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968694019b_0_6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968694019b_0_6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96c5c033a9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96c5c033a9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96c5c033a9_7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96c5c033a9_7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96c5c033a9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96c5c033a9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5701ea881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5701ea881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701ea881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95701ea881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5701ea881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5701ea881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5701ea881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5701ea881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6c5c033a9_7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6c5c033a9_7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6c5c033a9_9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6c5c033a9_9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68694019b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68694019b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slide" Target="slide2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4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slide" Target="slide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464344" y="1552600"/>
            <a:ext cx="8215311" cy="10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Raleway" panose="020B0604020202020204" charset="0"/>
                <a:ea typeface="Times New Roman"/>
                <a:cs typeface="Times New Roman"/>
                <a:sym typeface="Times New Roman"/>
              </a:rPr>
              <a:t>Facial Recognition System for ATM Security</a:t>
            </a:r>
            <a:endParaRPr sz="3000" dirty="0">
              <a:latin typeface="Raleway" panose="020B060402020202020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7950" y="2571750"/>
            <a:ext cx="3594900" cy="21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Group - 1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Anurag Watane (11013614)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Vinayak Parab (11013615)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Shivangi Gujar (11012466)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Veneeza Cardozo (11013312)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Nolan Pereira (11013328)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Ashton Lobo (11013300)</a:t>
            </a: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727950" y="444125"/>
            <a:ext cx="76881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 Study - </a:t>
            </a: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 txBox="1">
            <a:spLocks noGrp="1"/>
          </p:cNvSpPr>
          <p:nvPr>
            <p:ph type="title"/>
          </p:nvPr>
        </p:nvSpPr>
        <p:spPr>
          <a:xfrm>
            <a:off x="499825" y="5991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LFW Dataset- Original</a:t>
            </a:r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10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2"/>
          <p:cNvSpPr txBox="1"/>
          <p:nvPr/>
        </p:nvSpPr>
        <p:spPr>
          <a:xfrm>
            <a:off x="1194025" y="1806350"/>
            <a:ext cx="857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7" name="Google Shape;2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825" y="1323175"/>
            <a:ext cx="7411303" cy="2497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8" name="Google Shape;228;p22"/>
          <p:cNvGrpSpPr/>
          <p:nvPr/>
        </p:nvGrpSpPr>
        <p:grpSpPr>
          <a:xfrm>
            <a:off x="5578925" y="3657049"/>
            <a:ext cx="3301175" cy="1293151"/>
            <a:chOff x="5578925" y="3504649"/>
            <a:chExt cx="3301175" cy="1293151"/>
          </a:xfrm>
        </p:grpSpPr>
        <p:pic>
          <p:nvPicPr>
            <p:cNvPr id="229" name="Google Shape;229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5578925" y="3504649"/>
              <a:ext cx="476250" cy="476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22"/>
            <p:cNvSpPr txBox="1"/>
            <p:nvPr/>
          </p:nvSpPr>
          <p:spPr>
            <a:xfrm>
              <a:off x="5995300" y="3682100"/>
              <a:ext cx="2884800" cy="11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Lato"/>
                  <a:ea typeface="Lato"/>
                  <a:cs typeface="Lato"/>
                  <a:sym typeface="Lato"/>
                </a:rPr>
                <a:t>Inconsistent count of images per class which resulted in a biased classification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231" name="Google Shape;231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90025" y="4321549"/>
              <a:ext cx="476250" cy="4762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>
            <a:spLocks noGrp="1"/>
          </p:cNvSpPr>
          <p:nvPr>
            <p:ph type="title"/>
          </p:nvPr>
        </p:nvSpPr>
        <p:spPr>
          <a:xfrm>
            <a:off x="499825" y="5991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LFW Dataset - Revised</a:t>
            </a:r>
            <a:endParaRPr/>
          </a:p>
        </p:txBody>
      </p:sp>
      <p:sp>
        <p:nvSpPr>
          <p:cNvPr id="237" name="Google Shape;237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11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23"/>
          <p:cNvSpPr txBox="1"/>
          <p:nvPr/>
        </p:nvSpPr>
        <p:spPr>
          <a:xfrm>
            <a:off x="1194025" y="1806350"/>
            <a:ext cx="857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9" name="Google Shape;239;p23"/>
          <p:cNvPicPr preferRelativeResize="0"/>
          <p:nvPr/>
        </p:nvPicPr>
        <p:blipFill rotWithShape="1">
          <a:blip r:embed="rId3">
            <a:alphaModFix/>
          </a:blip>
          <a:srcRect r="38994"/>
          <a:stretch/>
        </p:blipFill>
        <p:spPr>
          <a:xfrm>
            <a:off x="499825" y="1323175"/>
            <a:ext cx="4521200" cy="24971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23"/>
          <p:cNvGrpSpPr/>
          <p:nvPr/>
        </p:nvGrpSpPr>
        <p:grpSpPr>
          <a:xfrm>
            <a:off x="5578711" y="3657052"/>
            <a:ext cx="2316239" cy="1293148"/>
            <a:chOff x="5578925" y="3504649"/>
            <a:chExt cx="2826750" cy="1293148"/>
          </a:xfrm>
        </p:grpSpPr>
        <p:pic>
          <p:nvPicPr>
            <p:cNvPr id="241" name="Google Shape;241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5578925" y="3504649"/>
              <a:ext cx="476250" cy="476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2" name="Google Shape;242;p23"/>
            <p:cNvSpPr txBox="1"/>
            <p:nvPr/>
          </p:nvSpPr>
          <p:spPr>
            <a:xfrm>
              <a:off x="6055175" y="3682097"/>
              <a:ext cx="2350500" cy="11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Lato"/>
                  <a:ea typeface="Lato"/>
                  <a:cs typeface="Lato"/>
                  <a:sym typeface="Lato"/>
                </a:rPr>
                <a:t>Consistent count of images per class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243" name="Google Shape;243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37297" y="4121199"/>
              <a:ext cx="476250" cy="4762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type="title"/>
          </p:nvPr>
        </p:nvSpPr>
        <p:spPr>
          <a:xfrm>
            <a:off x="499825" y="5991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Revised LFW Dataset - Augmented</a:t>
            </a:r>
            <a:endParaRPr/>
          </a:p>
        </p:txBody>
      </p:sp>
      <p:sp>
        <p:nvSpPr>
          <p:cNvPr id="249" name="Google Shape;249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12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0" name="Google Shape;2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8200"/>
            <a:ext cx="8839200" cy="2904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1" name="Google Shape;251;p24"/>
          <p:cNvGrpSpPr/>
          <p:nvPr/>
        </p:nvGrpSpPr>
        <p:grpSpPr>
          <a:xfrm>
            <a:off x="5578925" y="3657049"/>
            <a:ext cx="3301175" cy="1443975"/>
            <a:chOff x="5578925" y="3504649"/>
            <a:chExt cx="3301175" cy="1443975"/>
          </a:xfrm>
        </p:grpSpPr>
        <p:pic>
          <p:nvPicPr>
            <p:cNvPr id="252" name="Google Shape;252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5578925" y="3504649"/>
              <a:ext cx="476250" cy="476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3" name="Google Shape;253;p24"/>
            <p:cNvSpPr txBox="1"/>
            <p:nvPr/>
          </p:nvSpPr>
          <p:spPr>
            <a:xfrm>
              <a:off x="5995300" y="3682100"/>
              <a:ext cx="2884800" cy="11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Lato"/>
                  <a:ea typeface="Lato"/>
                  <a:cs typeface="Lato"/>
                  <a:sym typeface="Lato"/>
                </a:rPr>
                <a:t>Image Augmentation of properties based on random probabilities, to create a large dataset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254" name="Google Shape;254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29300" y="4472374"/>
              <a:ext cx="476250" cy="4762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5" name="Google Shape;25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293813"/>
            <a:ext cx="3270834" cy="29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"/>
          <p:cNvSpPr txBox="1">
            <a:spLocks noGrp="1"/>
          </p:cNvSpPr>
          <p:nvPr>
            <p:ph type="title"/>
          </p:nvPr>
        </p:nvSpPr>
        <p:spPr>
          <a:xfrm>
            <a:off x="499825" y="5991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Revised LFW Dataset - Alignment</a:t>
            </a:r>
            <a:endParaRPr/>
          </a:p>
        </p:txBody>
      </p:sp>
      <p:sp>
        <p:nvSpPr>
          <p:cNvPr id="261" name="Google Shape;261;p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13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2" name="Google Shape;2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825" y="1886350"/>
            <a:ext cx="6921126" cy="11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5"/>
          <p:cNvSpPr txBox="1"/>
          <p:nvPr/>
        </p:nvSpPr>
        <p:spPr>
          <a:xfrm>
            <a:off x="499825" y="1419975"/>
            <a:ext cx="7210200" cy="3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Preprocessed and aligned the dataset by using MTCNN.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4" name="Google Shape;26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4825" y="3192250"/>
            <a:ext cx="6921124" cy="11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5"/>
          <p:cNvSpPr txBox="1"/>
          <p:nvPr/>
        </p:nvSpPr>
        <p:spPr>
          <a:xfrm>
            <a:off x="258825" y="2304138"/>
            <a:ext cx="13860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Before Alignment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258825" y="3501400"/>
            <a:ext cx="13860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After Alignment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 txBox="1">
            <a:spLocks noGrp="1"/>
          </p:cNvSpPr>
          <p:nvPr>
            <p:ph type="title"/>
          </p:nvPr>
        </p:nvSpPr>
        <p:spPr>
          <a:xfrm>
            <a:off x="405325" y="0"/>
            <a:ext cx="8260044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Schematic of the Inception-ResNet v1 model (1/2)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2" name="Google Shape;272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14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0524" y="1068325"/>
            <a:ext cx="1563400" cy="36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6"/>
          <p:cNvSpPr/>
          <p:nvPr/>
        </p:nvSpPr>
        <p:spPr>
          <a:xfrm>
            <a:off x="6021875" y="704600"/>
            <a:ext cx="1479600" cy="4255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6"/>
          <p:cNvSpPr txBox="1"/>
          <p:nvPr/>
        </p:nvSpPr>
        <p:spPr>
          <a:xfrm>
            <a:off x="6338975" y="817225"/>
            <a:ext cx="8454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Stem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6"/>
          <p:cNvSpPr/>
          <p:nvPr/>
        </p:nvSpPr>
        <p:spPr>
          <a:xfrm>
            <a:off x="1941525" y="4832350"/>
            <a:ext cx="309600" cy="9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6"/>
          <p:cNvSpPr/>
          <p:nvPr/>
        </p:nvSpPr>
        <p:spPr>
          <a:xfrm>
            <a:off x="847725" y="4858150"/>
            <a:ext cx="928800" cy="119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Input (160X160X3)</a:t>
            </a:r>
            <a:endParaRPr sz="600"/>
          </a:p>
        </p:txBody>
      </p:sp>
      <p:sp>
        <p:nvSpPr>
          <p:cNvPr id="278" name="Google Shape;278;p26"/>
          <p:cNvSpPr txBox="1"/>
          <p:nvPr/>
        </p:nvSpPr>
        <p:spPr>
          <a:xfrm>
            <a:off x="57375" y="4614275"/>
            <a:ext cx="4641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ighlight>
                  <a:srgbClr val="FCFCFC"/>
                </a:highlight>
                <a:latin typeface="Roboto"/>
                <a:ea typeface="Roboto"/>
                <a:cs typeface="Roboto"/>
                <a:sym typeface="Roboto"/>
                <a:hlinkClick r:id="rId4" action="ppaction://hlinksldjump"/>
              </a:rPr>
              <a:t>[1]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79" name="Google Shape;279;p26"/>
          <p:cNvGrpSpPr/>
          <p:nvPr/>
        </p:nvGrpSpPr>
        <p:grpSpPr>
          <a:xfrm>
            <a:off x="584125" y="535494"/>
            <a:ext cx="1964200" cy="4608301"/>
            <a:chOff x="584125" y="528350"/>
            <a:chExt cx="1964200" cy="4608301"/>
          </a:xfrm>
        </p:grpSpPr>
        <p:pic>
          <p:nvPicPr>
            <p:cNvPr id="280" name="Google Shape;280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4125" y="528350"/>
              <a:ext cx="1964200" cy="4608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1" name="Google Shape;281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52675" y="741025"/>
              <a:ext cx="628775" cy="1119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2" name="Google Shape;282;p2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892725" y="2119825"/>
              <a:ext cx="628775" cy="10100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3" name="Google Shape;283;p26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892725" y="3465800"/>
              <a:ext cx="548700" cy="10338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84" name="Google Shape;284;p26"/>
          <p:cNvCxnSpPr/>
          <p:nvPr/>
        </p:nvCxnSpPr>
        <p:spPr>
          <a:xfrm rot="10800000" flipH="1">
            <a:off x="1852675" y="1627750"/>
            <a:ext cx="4169100" cy="27903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26"/>
          <p:cNvCxnSpPr/>
          <p:nvPr/>
        </p:nvCxnSpPr>
        <p:spPr>
          <a:xfrm>
            <a:off x="1852675" y="4585900"/>
            <a:ext cx="4169100" cy="786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86" name="Google Shape;286;p26"/>
          <p:cNvSpPr/>
          <p:nvPr/>
        </p:nvSpPr>
        <p:spPr>
          <a:xfrm>
            <a:off x="803925" y="4809600"/>
            <a:ext cx="972600" cy="168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434343"/>
                </a:solidFill>
              </a:rPr>
              <a:t>Input (160x160x3)</a:t>
            </a:r>
            <a:endParaRPr sz="700" b="1">
              <a:solidFill>
                <a:srgbClr val="434343"/>
              </a:solidFill>
            </a:endParaRPr>
          </a:p>
        </p:txBody>
      </p:sp>
      <p:sp>
        <p:nvSpPr>
          <p:cNvPr id="287" name="Google Shape;287;p26"/>
          <p:cNvSpPr/>
          <p:nvPr/>
        </p:nvSpPr>
        <p:spPr>
          <a:xfrm>
            <a:off x="1922150" y="4822500"/>
            <a:ext cx="309600" cy="11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6"/>
          <p:cNvSpPr/>
          <p:nvPr/>
        </p:nvSpPr>
        <p:spPr>
          <a:xfrm>
            <a:off x="6228400" y="4368400"/>
            <a:ext cx="762000" cy="29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434343"/>
                </a:solidFill>
              </a:rPr>
              <a:t>Input</a:t>
            </a:r>
            <a:endParaRPr sz="800" b="1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434343"/>
                </a:solidFill>
              </a:rPr>
              <a:t>(160x160x3)</a:t>
            </a:r>
            <a:endParaRPr sz="800" b="1">
              <a:solidFill>
                <a:srgbClr val="434343"/>
              </a:solidFill>
            </a:endParaRPr>
          </a:p>
        </p:txBody>
      </p:sp>
      <p:sp>
        <p:nvSpPr>
          <p:cNvPr id="289" name="Google Shape;289;p26"/>
          <p:cNvSpPr/>
          <p:nvPr/>
        </p:nvSpPr>
        <p:spPr>
          <a:xfrm>
            <a:off x="7065650" y="4494575"/>
            <a:ext cx="348600" cy="11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7"/>
          <p:cNvSpPr txBox="1">
            <a:spLocks noGrp="1"/>
          </p:cNvSpPr>
          <p:nvPr>
            <p:ph type="title"/>
          </p:nvPr>
        </p:nvSpPr>
        <p:spPr>
          <a:xfrm>
            <a:off x="405325" y="0"/>
            <a:ext cx="82095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Schematic of the Inception-ResNet v1 model (2/2)</a:t>
            </a:r>
            <a:endParaRPr/>
          </a:p>
        </p:txBody>
      </p:sp>
      <p:sp>
        <p:nvSpPr>
          <p:cNvPr id="295" name="Google Shape;295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15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6" name="Google Shape;2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975" y="1350500"/>
            <a:ext cx="2250175" cy="274729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7"/>
          <p:cNvSpPr/>
          <p:nvPr/>
        </p:nvSpPr>
        <p:spPr>
          <a:xfrm>
            <a:off x="5118100" y="1257300"/>
            <a:ext cx="2314500" cy="293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7"/>
          <p:cNvSpPr/>
          <p:nvPr/>
        </p:nvSpPr>
        <p:spPr>
          <a:xfrm>
            <a:off x="847725" y="4858150"/>
            <a:ext cx="928800" cy="119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Input (160X160X3)</a:t>
            </a:r>
            <a:endParaRPr sz="600"/>
          </a:p>
        </p:txBody>
      </p:sp>
      <p:sp>
        <p:nvSpPr>
          <p:cNvPr id="299" name="Google Shape;299;p27"/>
          <p:cNvSpPr/>
          <p:nvPr/>
        </p:nvSpPr>
        <p:spPr>
          <a:xfrm>
            <a:off x="1941525" y="4832350"/>
            <a:ext cx="309600" cy="9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7"/>
          <p:cNvSpPr txBox="1"/>
          <p:nvPr/>
        </p:nvSpPr>
        <p:spPr>
          <a:xfrm>
            <a:off x="57375" y="4614275"/>
            <a:ext cx="4641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ighlight>
                  <a:srgbClr val="FCFCFC"/>
                </a:highlight>
                <a:latin typeface="Roboto"/>
                <a:ea typeface="Roboto"/>
                <a:cs typeface="Roboto"/>
                <a:sym typeface="Roboto"/>
                <a:hlinkClick r:id="rId4" action="ppaction://hlinksldjump"/>
              </a:rPr>
              <a:t>[1]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01" name="Google Shape;301;p27"/>
          <p:cNvGrpSpPr/>
          <p:nvPr/>
        </p:nvGrpSpPr>
        <p:grpSpPr>
          <a:xfrm>
            <a:off x="584125" y="528350"/>
            <a:ext cx="1964200" cy="4608301"/>
            <a:chOff x="584125" y="528350"/>
            <a:chExt cx="1964200" cy="4608301"/>
          </a:xfrm>
        </p:grpSpPr>
        <p:pic>
          <p:nvPicPr>
            <p:cNvPr id="302" name="Google Shape;302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4125" y="528350"/>
              <a:ext cx="1964200" cy="4608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3" name="Google Shape;303;p2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52675" y="741025"/>
              <a:ext cx="628775" cy="1119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4" name="Google Shape;304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892725" y="2119825"/>
              <a:ext cx="628775" cy="10100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5" name="Google Shape;305;p27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892725" y="3465800"/>
              <a:ext cx="548700" cy="10338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306" name="Google Shape;306;p27"/>
          <p:cNvCxnSpPr/>
          <p:nvPr/>
        </p:nvCxnSpPr>
        <p:spPr>
          <a:xfrm rot="10800000" flipH="1">
            <a:off x="1822525" y="1733200"/>
            <a:ext cx="3297600" cy="11979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27"/>
          <p:cNvCxnSpPr/>
          <p:nvPr/>
        </p:nvCxnSpPr>
        <p:spPr>
          <a:xfrm>
            <a:off x="1822525" y="3241100"/>
            <a:ext cx="3297600" cy="6201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08" name="Google Shape;308;p27"/>
          <p:cNvSpPr/>
          <p:nvPr/>
        </p:nvSpPr>
        <p:spPr>
          <a:xfrm>
            <a:off x="803925" y="4809600"/>
            <a:ext cx="972600" cy="168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434343"/>
                </a:solidFill>
              </a:rPr>
              <a:t>Input (160x160x3)</a:t>
            </a:r>
            <a:endParaRPr sz="700" b="1">
              <a:solidFill>
                <a:srgbClr val="434343"/>
              </a:solidFill>
            </a:endParaRPr>
          </a:p>
        </p:txBody>
      </p:sp>
      <p:sp>
        <p:nvSpPr>
          <p:cNvPr id="309" name="Google Shape;309;p27"/>
          <p:cNvSpPr/>
          <p:nvPr/>
        </p:nvSpPr>
        <p:spPr>
          <a:xfrm>
            <a:off x="1922150" y="4822500"/>
            <a:ext cx="309600" cy="11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8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Recognition</a:t>
            </a:r>
            <a:endParaRPr/>
          </a:p>
        </p:txBody>
      </p:sp>
      <p:sp>
        <p:nvSpPr>
          <p:cNvPr id="315" name="Google Shape;315;p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16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28"/>
          <p:cNvSpPr txBox="1"/>
          <p:nvPr/>
        </p:nvSpPr>
        <p:spPr>
          <a:xfrm>
            <a:off x="733625" y="1570250"/>
            <a:ext cx="2885100" cy="29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Trained on 20K Images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206 classes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Achieved accurate real time recognition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7" name="Google Shape;3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00" y="1625425"/>
            <a:ext cx="308325" cy="30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025" y="2430375"/>
            <a:ext cx="3936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288" y="3393900"/>
            <a:ext cx="308325" cy="30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8"/>
          <p:cNvPicPr preferRelativeResize="0"/>
          <p:nvPr/>
        </p:nvPicPr>
        <p:blipFill rotWithShape="1">
          <a:blip r:embed="rId6">
            <a:alphaModFix/>
          </a:blip>
          <a:srcRect l="2446" t="2028" r="2351"/>
          <a:stretch/>
        </p:blipFill>
        <p:spPr>
          <a:xfrm>
            <a:off x="3957875" y="1245275"/>
            <a:ext cx="4284275" cy="366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>
            <a:spLocks noGrp="1"/>
          </p:cNvSpPr>
          <p:nvPr>
            <p:ph type="title"/>
          </p:nvPr>
        </p:nvSpPr>
        <p:spPr>
          <a:xfrm>
            <a:off x="361650" y="585300"/>
            <a:ext cx="85188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of Face Recognition using ResNet model</a:t>
            </a:r>
            <a:endParaRPr/>
          </a:p>
        </p:txBody>
      </p:sp>
      <p:sp>
        <p:nvSpPr>
          <p:cNvPr id="326" name="Google Shape;326;p29"/>
          <p:cNvSpPr txBox="1">
            <a:spLocks noGrp="1"/>
          </p:cNvSpPr>
          <p:nvPr>
            <p:ph type="body" idx="1"/>
          </p:nvPr>
        </p:nvSpPr>
        <p:spPr>
          <a:xfrm>
            <a:off x="458200" y="4227075"/>
            <a:ext cx="3105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Trained on 20K images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327" name="Google Shape;327;p2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17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8" name="Google Shape;3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9625" y="1326488"/>
            <a:ext cx="4743450" cy="27717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29" name="Google Shape;32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275" y="2069450"/>
            <a:ext cx="3105150" cy="12858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30" name="Google Shape;330;p29"/>
          <p:cNvSpPr txBox="1"/>
          <p:nvPr/>
        </p:nvSpPr>
        <p:spPr>
          <a:xfrm>
            <a:off x="3919675" y="4249425"/>
            <a:ext cx="474360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Tested on 4100 images, belonging to 205 classes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336" name="Google Shape;336;p30"/>
          <p:cNvSpPr txBox="1">
            <a:spLocks noGrp="1"/>
          </p:cNvSpPr>
          <p:nvPr>
            <p:ph type="body" idx="1"/>
          </p:nvPr>
        </p:nvSpPr>
        <p:spPr>
          <a:xfrm>
            <a:off x="842175" y="1360200"/>
            <a:ext cx="7927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Anti-Spoofing</a:t>
            </a:r>
            <a:b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One Face, One Frame</a:t>
            </a:r>
            <a:b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Image Augmentation</a:t>
            </a:r>
            <a:b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Image Alignment</a:t>
            </a:r>
            <a:endParaRPr sz="1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Google Shape;337;p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18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847600" y="5904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Anti-Spoofing</a:t>
            </a:r>
            <a:endParaRPr/>
          </a:p>
        </p:txBody>
      </p:sp>
      <p:sp>
        <p:nvSpPr>
          <p:cNvPr id="343" name="Google Shape;343;p3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19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4" name="Google Shape;34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1762" y="1481588"/>
            <a:ext cx="5720475" cy="291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14"/>
          <p:cNvGrpSpPr/>
          <p:nvPr/>
        </p:nvGrpSpPr>
        <p:grpSpPr>
          <a:xfrm rot="7257825">
            <a:off x="5316113" y="3813940"/>
            <a:ext cx="96001" cy="646580"/>
            <a:chOff x="4222500" y="1550725"/>
            <a:chExt cx="96000" cy="646575"/>
          </a:xfrm>
        </p:grpSpPr>
        <p:cxnSp>
          <p:nvCxnSpPr>
            <p:cNvPr id="94" name="Google Shape;94;p14"/>
            <p:cNvCxnSpPr/>
            <p:nvPr/>
          </p:nvCxnSpPr>
          <p:spPr>
            <a:xfrm rot="10800000">
              <a:off x="4270500" y="1657600"/>
              <a:ext cx="0" cy="5397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" name="Google Shape;95;p14"/>
            <p:cNvSpPr/>
            <p:nvPr/>
          </p:nvSpPr>
          <p:spPr>
            <a:xfrm flipH="1">
              <a:off x="4222500" y="1550725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14"/>
          <p:cNvSpPr/>
          <p:nvPr/>
        </p:nvSpPr>
        <p:spPr>
          <a:xfrm>
            <a:off x="3432300" y="2578300"/>
            <a:ext cx="1828800" cy="1828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 txBox="1"/>
          <p:nvPr/>
        </p:nvSpPr>
        <p:spPr>
          <a:xfrm>
            <a:off x="3386550" y="1194213"/>
            <a:ext cx="1920300" cy="8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Requirement 2-Step Authentication</a:t>
            </a:r>
            <a:endParaRPr dirty="0"/>
          </a:p>
        </p:txBody>
      </p:sp>
      <p:sp>
        <p:nvSpPr>
          <p:cNvPr id="98" name="Google Shape;98;p14"/>
          <p:cNvSpPr txBox="1"/>
          <p:nvPr/>
        </p:nvSpPr>
        <p:spPr>
          <a:xfrm>
            <a:off x="5752768" y="4182700"/>
            <a:ext cx="19203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Dispute Management</a:t>
            </a:r>
            <a:endParaRPr dirty="0"/>
          </a:p>
        </p:txBody>
      </p:sp>
      <p:sp>
        <p:nvSpPr>
          <p:cNvPr id="99" name="Google Shape;99;p14"/>
          <p:cNvSpPr txBox="1"/>
          <p:nvPr/>
        </p:nvSpPr>
        <p:spPr>
          <a:xfrm>
            <a:off x="1542370" y="4213866"/>
            <a:ext cx="1612856" cy="496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Tracking Frauds</a:t>
            </a:r>
            <a:endParaRPr dirty="0"/>
          </a:p>
        </p:txBody>
      </p:sp>
      <p:cxnSp>
        <p:nvCxnSpPr>
          <p:cNvPr id="100" name="Google Shape;100;p14"/>
          <p:cNvCxnSpPr>
            <a:stCxn id="96" idx="0"/>
          </p:cNvCxnSpPr>
          <p:nvPr/>
        </p:nvCxnSpPr>
        <p:spPr>
          <a:xfrm rot="10800000">
            <a:off x="4346700" y="2038600"/>
            <a:ext cx="0" cy="5397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4"/>
          <p:cNvSpPr/>
          <p:nvPr/>
        </p:nvSpPr>
        <p:spPr>
          <a:xfrm flipH="1">
            <a:off x="4298700" y="1931725"/>
            <a:ext cx="96000" cy="91500"/>
          </a:xfrm>
          <a:prstGeom prst="ellipse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03" name="Google Shape;103;p14"/>
          <p:cNvGrpSpPr/>
          <p:nvPr/>
        </p:nvGrpSpPr>
        <p:grpSpPr>
          <a:xfrm rot="-7494255">
            <a:off x="3256416" y="3813942"/>
            <a:ext cx="95999" cy="646568"/>
            <a:chOff x="4222500" y="1550725"/>
            <a:chExt cx="96000" cy="646575"/>
          </a:xfrm>
        </p:grpSpPr>
        <p:cxnSp>
          <p:nvCxnSpPr>
            <p:cNvPr id="104" name="Google Shape;104;p14"/>
            <p:cNvCxnSpPr/>
            <p:nvPr/>
          </p:nvCxnSpPr>
          <p:spPr>
            <a:xfrm rot="10800000">
              <a:off x="4270500" y="1657600"/>
              <a:ext cx="0" cy="5397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14"/>
            <p:cNvSpPr/>
            <p:nvPr/>
          </p:nvSpPr>
          <p:spPr>
            <a:xfrm flipH="1">
              <a:off x="4222500" y="1550725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Why Face Recognition?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8350" y="3074350"/>
            <a:ext cx="836700" cy="83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2"/>
          <p:cNvSpPr txBox="1">
            <a:spLocks noGrp="1"/>
          </p:cNvSpPr>
          <p:nvPr>
            <p:ph type="title"/>
          </p:nvPr>
        </p:nvSpPr>
        <p:spPr>
          <a:xfrm>
            <a:off x="811375" y="5303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Face, One Frame</a:t>
            </a:r>
            <a:endParaRPr/>
          </a:p>
        </p:txBody>
      </p:sp>
      <p:sp>
        <p:nvSpPr>
          <p:cNvPr id="350" name="Google Shape;350;p3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20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1" name="Google Shape;3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925" y="1728800"/>
            <a:ext cx="3086775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2"/>
          <p:cNvPicPr preferRelativeResize="0"/>
          <p:nvPr/>
        </p:nvPicPr>
        <p:blipFill rotWithShape="1">
          <a:blip r:embed="rId4">
            <a:alphaModFix/>
          </a:blip>
          <a:srcRect t="7398"/>
          <a:stretch/>
        </p:blipFill>
        <p:spPr>
          <a:xfrm>
            <a:off x="5293625" y="1706526"/>
            <a:ext cx="3086775" cy="233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2"/>
          <p:cNvSpPr/>
          <p:nvPr/>
        </p:nvSpPr>
        <p:spPr>
          <a:xfrm>
            <a:off x="4302925" y="2681825"/>
            <a:ext cx="705600" cy="28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2"/>
          <p:cNvSpPr txBox="1"/>
          <p:nvPr/>
        </p:nvSpPr>
        <p:spPr>
          <a:xfrm>
            <a:off x="2025763" y="1260875"/>
            <a:ext cx="827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Before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32"/>
          <p:cNvSpPr txBox="1"/>
          <p:nvPr/>
        </p:nvSpPr>
        <p:spPr>
          <a:xfrm>
            <a:off x="6423450" y="1260875"/>
            <a:ext cx="827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After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6" name="Google Shape;356;p32"/>
          <p:cNvSpPr txBox="1"/>
          <p:nvPr/>
        </p:nvSpPr>
        <p:spPr>
          <a:xfrm>
            <a:off x="1319249" y="4397575"/>
            <a:ext cx="6505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Person closest to the camera is the one who gets detected for recognition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3"/>
          <p:cNvSpPr txBox="1">
            <a:spLocks noGrp="1"/>
          </p:cNvSpPr>
          <p:nvPr>
            <p:ph type="title"/>
          </p:nvPr>
        </p:nvSpPr>
        <p:spPr>
          <a:xfrm>
            <a:off x="727650" y="5977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ATM Workflow</a:t>
            </a:r>
            <a:endParaRPr/>
          </a:p>
        </p:txBody>
      </p:sp>
      <p:sp>
        <p:nvSpPr>
          <p:cNvPr id="362" name="Google Shape;362;p3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21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3" name="Google Shape;3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675" y="1695400"/>
            <a:ext cx="8458650" cy="274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4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we faced</a:t>
            </a:r>
            <a:endParaRPr/>
          </a:p>
        </p:txBody>
      </p:sp>
      <p:sp>
        <p:nvSpPr>
          <p:cNvPr id="370" name="Google Shape;370;p3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22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1" name="Google Shape;371;p34"/>
          <p:cNvSpPr txBox="1"/>
          <p:nvPr/>
        </p:nvSpPr>
        <p:spPr>
          <a:xfrm>
            <a:off x="842175" y="1581075"/>
            <a:ext cx="7475100" cy="29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facial recognition system could have a large turnaround time which may lead to impatience.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AutoNum type="alphaLcPeriod"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Solution: Extract the facial features using HOG model.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AutoNum type="alphaLcPeriod"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Encode the facial features and store them in Pickle file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AutoNum type="alphaLcPeriod"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Use the encoded facial features to recognize faces.</a:t>
            </a:r>
            <a:b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Simultaneos verification PIN and Face as 2-Step Authentication.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AutoNum type="alphaLcPeriod"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Solution: Use of Multi-Threading</a:t>
            </a:r>
            <a:b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Overfitting the data to the model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AutoNum type="alphaLcPeriod"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Solution:  Tuning the hyper parameters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5"/>
          <p:cNvSpPr txBox="1">
            <a:spLocks noGrp="1"/>
          </p:cNvSpPr>
          <p:nvPr>
            <p:ph type="title"/>
          </p:nvPr>
        </p:nvSpPr>
        <p:spPr>
          <a:xfrm>
            <a:off x="729450" y="5681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based on User Stories</a:t>
            </a:r>
            <a:endParaRPr/>
          </a:p>
        </p:txBody>
      </p:sp>
      <p:sp>
        <p:nvSpPr>
          <p:cNvPr id="377" name="Google Shape;377;p35"/>
          <p:cNvSpPr txBox="1">
            <a:spLocks noGrp="1"/>
          </p:cNvSpPr>
          <p:nvPr>
            <p:ph type="body" idx="1"/>
          </p:nvPr>
        </p:nvSpPr>
        <p:spPr>
          <a:xfrm>
            <a:off x="727650" y="1291100"/>
            <a:ext cx="7688700" cy="37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79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AutoNum type="arabicPeriod"/>
            </a:pP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Developer</a:t>
            </a: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want to design a simple user interface for the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ATM system,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that facial recognition along with 4-digit PIN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be used as 2-step </a:t>
            </a: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user-authentication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withdrawing the money.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AutoNum type="arabicPeriod"/>
            </a:pP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I, as a data scientist, Want to prepare a working demo of the NN architecture, So that its working can be explained to the audience and based on the accuracy of the model a final decision can be made.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AutoNum type="arabicPeriod"/>
            </a:pP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software developer, I want to ensure that the face recognition system can not be fooled by showing a mobile photo of the ATM user. Hence, added the liveness detection feature.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AutoNum type="arabicPeriod"/>
            </a:pP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bank manager I would like the ATM camera to capture only one image per frame in order to avoid disputes caused due to capture of more than one image per frame.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AutoNum type="arabicPeriod"/>
            </a:pP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I, as a data scientist, Want to create and use large image datasets, So that I can use these images for the training and testing face recognition models and also achieve the best accuracy for the created model.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79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AutoNum type="arabicPeriod"/>
            </a:pP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data scientist i want to pre-process and make my data aligned for training of the model because the images are partial or have background content.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3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6"/>
          <p:cNvSpPr txBox="1">
            <a:spLocks noGrp="1"/>
          </p:cNvSpPr>
          <p:nvPr>
            <p:ph type="title"/>
          </p:nvPr>
        </p:nvSpPr>
        <p:spPr>
          <a:xfrm>
            <a:off x="727650" y="5902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Recognition as 2-Step Authentication</a:t>
            </a:r>
            <a:endParaRPr/>
          </a:p>
        </p:txBody>
      </p:sp>
      <p:sp>
        <p:nvSpPr>
          <p:cNvPr id="384" name="Google Shape;384;p3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24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5" name="Google Shape;385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6250" y="1335300"/>
            <a:ext cx="8231504" cy="34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7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392" name="Google Shape;392;p37"/>
          <p:cNvSpPr txBox="1">
            <a:spLocks noGrp="1"/>
          </p:cNvSpPr>
          <p:nvPr>
            <p:ph type="body" idx="1"/>
          </p:nvPr>
        </p:nvSpPr>
        <p:spPr>
          <a:xfrm>
            <a:off x="842175" y="1360200"/>
            <a:ext cx="7927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Completion of the current work in progress tasks.</a:t>
            </a:r>
            <a:br>
              <a:rPr lang="en" dirty="0"/>
            </a:br>
            <a:endParaRPr dirty="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Integration of standalone features like anti face spoofing, one image per frame.</a:t>
            </a:r>
            <a:br>
              <a:rPr lang="en" dirty="0"/>
            </a:b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Optimizing Layer tweaking and creation of additional layer for higher accuracy.</a:t>
            </a:r>
            <a:br>
              <a:rPr lang="en" dirty="0"/>
            </a:b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Implementation with new and large datasets.</a:t>
            </a:r>
            <a:br>
              <a:rPr lang="en" dirty="0"/>
            </a:br>
            <a:endParaRPr dirty="0"/>
          </a:p>
          <a:p>
            <a:r>
              <a:rPr lang="en" dirty="0"/>
              <a:t>Recognition of images based on occlusion</a:t>
            </a:r>
          </a:p>
          <a:p>
            <a:endParaRPr lang="en" dirty="0"/>
          </a:p>
          <a:p>
            <a:r>
              <a:rPr lang="en" dirty="0"/>
              <a:t>UI help with voice support for blind person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dirty="0"/>
          </a:p>
        </p:txBody>
      </p:sp>
      <p:sp>
        <p:nvSpPr>
          <p:cNvPr id="393" name="Google Shape;393;p3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25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8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99" name="Google Shape;399;p38"/>
          <p:cNvSpPr txBox="1">
            <a:spLocks noGrp="1"/>
          </p:cNvSpPr>
          <p:nvPr>
            <p:ph type="body" idx="1"/>
          </p:nvPr>
        </p:nvSpPr>
        <p:spPr>
          <a:xfrm>
            <a:off x="842175" y="1360200"/>
            <a:ext cx="7927500" cy="3600000"/>
          </a:xfrm>
          <a:prstGeom prst="rect">
            <a:avLst/>
          </a:prstGeom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Szegedy, Christian &amp; Ioffe, Sergey &amp; Vanhoucke, Vincent &amp; Alemi, Alexander. (2016). Inception-v4, Inception-ResNet and the Impact of Residual Connections on Learning. AAAI Conference on Artificial Intelligence.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>
                <a:solidFill>
                  <a:srgbClr val="000000"/>
                </a:solidFill>
                <a:highlight>
                  <a:srgbClr val="FCFCFC"/>
                </a:highlight>
                <a:latin typeface="Arial"/>
                <a:ea typeface="Arial"/>
                <a:cs typeface="Arial"/>
                <a:sym typeface="Arial"/>
              </a:rPr>
              <a:t>Liu, L., Ouyang, W., Wang, X. </a:t>
            </a:r>
            <a:r>
              <a:rPr lang="en" sz="1200" i="1">
                <a:solidFill>
                  <a:srgbClr val="000000"/>
                </a:solidFill>
                <a:highlight>
                  <a:srgbClr val="FCFCFC"/>
                </a:highlight>
                <a:latin typeface="Arial"/>
                <a:ea typeface="Arial"/>
                <a:cs typeface="Arial"/>
                <a:sym typeface="Arial"/>
              </a:rPr>
              <a:t>et al.</a:t>
            </a:r>
            <a:r>
              <a:rPr lang="en" sz="1200">
                <a:solidFill>
                  <a:srgbClr val="000000"/>
                </a:solidFill>
                <a:highlight>
                  <a:srgbClr val="FCFCFC"/>
                </a:highlight>
                <a:latin typeface="Arial"/>
                <a:ea typeface="Arial"/>
                <a:cs typeface="Arial"/>
                <a:sym typeface="Arial"/>
              </a:rPr>
              <a:t> Deep Learning for Generic Object Detection: A Survey. </a:t>
            </a:r>
            <a:r>
              <a:rPr lang="en" sz="1200" i="1">
                <a:solidFill>
                  <a:srgbClr val="000000"/>
                </a:solidFill>
                <a:highlight>
                  <a:srgbClr val="FCFCFC"/>
                </a:highlight>
                <a:latin typeface="Arial"/>
                <a:ea typeface="Arial"/>
                <a:cs typeface="Arial"/>
                <a:sym typeface="Arial"/>
              </a:rPr>
              <a:t>Int J Comput Vis</a:t>
            </a:r>
            <a:r>
              <a:rPr lang="en" sz="1200">
                <a:solidFill>
                  <a:srgbClr val="000000"/>
                </a:solidFill>
                <a:highlight>
                  <a:srgbClr val="FCFCFC"/>
                </a:highlight>
                <a:latin typeface="Arial"/>
                <a:ea typeface="Arial"/>
                <a:cs typeface="Arial"/>
                <a:sym typeface="Arial"/>
              </a:rPr>
              <a:t> 128, 261–318 (2020)</a:t>
            </a:r>
            <a:endParaRPr sz="1200">
              <a:solidFill>
                <a:srgbClr val="000000"/>
              </a:solidFill>
              <a:highlight>
                <a:srgbClr val="FCFCFC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A. Krizhevsky, I. Sutskever, and G. Hinton. ImageNet classification with deep convolutional neural networks. In ANIPS, 2012.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K. Simonyan and A. Zisserman, “Very deep convolutional networks for large-scale image recognition,” arXiv Prepr.  arXiv1409.1556, 2014.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Zhanfu A, et Al,13th IEEE International Conference on Automatic Face &amp; Gesture Recognition, pp 416-422, 2018.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Zhao, Jian &amp; Cheng, Yu &amp; Cheng, Yi &amp; Yang, Yang &amp; Zhao, Fang &amp; Li, Jianshu &amp; Liu, Hengzhu &amp; Yan, Shuicheng &amp; Feng, Jiashi. (2019). Look across Elapse: Disentangled Representation Learning and Photorealistic Cross-Age Face Synthesis for Age-Invariant Face Recognition. Proceedings of the AAAI Conference on Artificial Intelligence. 33. 9251-9258. 10.1609/aaai.v33i01.33019251.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Yu, Zitong &amp; Qin, Yunxiao &amp; Li, Xiaobai &amp; Wang, Zezheng &amp; Zhao, Chenxu &amp; Lei, Zhen &amp; Zhao, Guoying. (2020). Multi-Modal Face Anti-Spoofing Based on Central Difference Networks. 2766-2774. 10.1109/CVPRW50498.2020.00333.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3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26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27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39"/>
          <p:cNvSpPr txBox="1"/>
          <p:nvPr/>
        </p:nvSpPr>
        <p:spPr>
          <a:xfrm>
            <a:off x="2201250" y="2004150"/>
            <a:ext cx="4741500" cy="11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i="1">
                <a:latin typeface="Lato"/>
                <a:ea typeface="Lato"/>
                <a:cs typeface="Lato"/>
                <a:sym typeface="Lato"/>
              </a:rPr>
              <a:t>Thank you</a:t>
            </a:r>
            <a:endParaRPr sz="4800" b="1"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/>
          <p:nvPr/>
        </p:nvSpPr>
        <p:spPr>
          <a:xfrm>
            <a:off x="7050575" y="2451975"/>
            <a:ext cx="1169700" cy="20253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6974050" y="3736550"/>
            <a:ext cx="13443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Inception - ResNet v1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Evolution of NN Models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3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6" name="Google Shape;116;p15"/>
          <p:cNvCxnSpPr/>
          <p:nvPr/>
        </p:nvCxnSpPr>
        <p:spPr>
          <a:xfrm>
            <a:off x="813825" y="2990100"/>
            <a:ext cx="7557600" cy="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17" name="Google Shape;117;p15"/>
          <p:cNvGrpSpPr/>
          <p:nvPr/>
        </p:nvGrpSpPr>
        <p:grpSpPr>
          <a:xfrm>
            <a:off x="1147796" y="2350296"/>
            <a:ext cx="91500" cy="609304"/>
            <a:chOff x="2900396" y="1283496"/>
            <a:chExt cx="91500" cy="609304"/>
          </a:xfrm>
        </p:grpSpPr>
        <p:cxnSp>
          <p:nvCxnSpPr>
            <p:cNvPr id="118" name="Google Shape;118;p15"/>
            <p:cNvCxnSpPr/>
            <p:nvPr/>
          </p:nvCxnSpPr>
          <p:spPr>
            <a:xfrm rot="10800000">
              <a:off x="2946150" y="1330600"/>
              <a:ext cx="0" cy="5622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9" name="Google Shape;119;p15"/>
            <p:cNvSpPr/>
            <p:nvPr/>
          </p:nvSpPr>
          <p:spPr>
            <a:xfrm rot="-5400000">
              <a:off x="2898146" y="1285746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5"/>
          <p:cNvGrpSpPr/>
          <p:nvPr/>
        </p:nvGrpSpPr>
        <p:grpSpPr>
          <a:xfrm>
            <a:off x="2946121" y="2350296"/>
            <a:ext cx="91500" cy="609304"/>
            <a:chOff x="2900396" y="1283496"/>
            <a:chExt cx="91500" cy="609304"/>
          </a:xfrm>
        </p:grpSpPr>
        <p:cxnSp>
          <p:nvCxnSpPr>
            <p:cNvPr id="121" name="Google Shape;121;p15"/>
            <p:cNvCxnSpPr/>
            <p:nvPr/>
          </p:nvCxnSpPr>
          <p:spPr>
            <a:xfrm rot="10800000">
              <a:off x="2946150" y="1330600"/>
              <a:ext cx="0" cy="5622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2" name="Google Shape;122;p15"/>
            <p:cNvSpPr/>
            <p:nvPr/>
          </p:nvSpPr>
          <p:spPr>
            <a:xfrm rot="-5400000">
              <a:off x="2898146" y="1285746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15"/>
          <p:cNvGrpSpPr/>
          <p:nvPr/>
        </p:nvGrpSpPr>
        <p:grpSpPr>
          <a:xfrm>
            <a:off x="4744446" y="2350296"/>
            <a:ext cx="91500" cy="609304"/>
            <a:chOff x="2900396" y="1283496"/>
            <a:chExt cx="91500" cy="609304"/>
          </a:xfrm>
        </p:grpSpPr>
        <p:cxnSp>
          <p:nvCxnSpPr>
            <p:cNvPr id="124" name="Google Shape;124;p15"/>
            <p:cNvCxnSpPr/>
            <p:nvPr/>
          </p:nvCxnSpPr>
          <p:spPr>
            <a:xfrm rot="10800000">
              <a:off x="2946150" y="1330600"/>
              <a:ext cx="0" cy="5622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5" name="Google Shape;125;p15"/>
            <p:cNvSpPr/>
            <p:nvPr/>
          </p:nvSpPr>
          <p:spPr>
            <a:xfrm rot="-5400000">
              <a:off x="2898146" y="1285746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15"/>
          <p:cNvGrpSpPr/>
          <p:nvPr/>
        </p:nvGrpSpPr>
        <p:grpSpPr>
          <a:xfrm>
            <a:off x="6542771" y="2350296"/>
            <a:ext cx="91500" cy="609304"/>
            <a:chOff x="2900396" y="1283496"/>
            <a:chExt cx="91500" cy="609304"/>
          </a:xfrm>
        </p:grpSpPr>
        <p:cxnSp>
          <p:nvCxnSpPr>
            <p:cNvPr id="127" name="Google Shape;127;p15"/>
            <p:cNvCxnSpPr/>
            <p:nvPr/>
          </p:nvCxnSpPr>
          <p:spPr>
            <a:xfrm rot="10800000">
              <a:off x="2946150" y="1330600"/>
              <a:ext cx="0" cy="5622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8" name="Google Shape;128;p15"/>
            <p:cNvSpPr/>
            <p:nvPr/>
          </p:nvSpPr>
          <p:spPr>
            <a:xfrm rot="-5400000">
              <a:off x="2898146" y="1285746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15"/>
          <p:cNvGrpSpPr/>
          <p:nvPr/>
        </p:nvGrpSpPr>
        <p:grpSpPr>
          <a:xfrm rot="10800000">
            <a:off x="1958653" y="3058682"/>
            <a:ext cx="91500" cy="609304"/>
            <a:chOff x="2900396" y="1283496"/>
            <a:chExt cx="91500" cy="609304"/>
          </a:xfrm>
        </p:grpSpPr>
        <p:cxnSp>
          <p:nvCxnSpPr>
            <p:cNvPr id="130" name="Google Shape;130;p15"/>
            <p:cNvCxnSpPr/>
            <p:nvPr/>
          </p:nvCxnSpPr>
          <p:spPr>
            <a:xfrm rot="10800000">
              <a:off x="2946150" y="1330600"/>
              <a:ext cx="0" cy="5622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1" name="Google Shape;131;p15"/>
            <p:cNvSpPr/>
            <p:nvPr/>
          </p:nvSpPr>
          <p:spPr>
            <a:xfrm rot="-5400000">
              <a:off x="2898146" y="1285746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15"/>
          <p:cNvGrpSpPr/>
          <p:nvPr/>
        </p:nvGrpSpPr>
        <p:grpSpPr>
          <a:xfrm rot="10800000">
            <a:off x="3839253" y="3058682"/>
            <a:ext cx="91500" cy="609304"/>
            <a:chOff x="2900396" y="1283496"/>
            <a:chExt cx="91500" cy="609304"/>
          </a:xfrm>
        </p:grpSpPr>
        <p:cxnSp>
          <p:nvCxnSpPr>
            <p:cNvPr id="133" name="Google Shape;133;p15"/>
            <p:cNvCxnSpPr/>
            <p:nvPr/>
          </p:nvCxnSpPr>
          <p:spPr>
            <a:xfrm rot="10800000">
              <a:off x="2946150" y="1330600"/>
              <a:ext cx="0" cy="5622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" name="Google Shape;134;p15"/>
            <p:cNvSpPr/>
            <p:nvPr/>
          </p:nvSpPr>
          <p:spPr>
            <a:xfrm rot="-5400000">
              <a:off x="2898146" y="1285746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15"/>
          <p:cNvGrpSpPr/>
          <p:nvPr/>
        </p:nvGrpSpPr>
        <p:grpSpPr>
          <a:xfrm rot="10800000">
            <a:off x="5719853" y="3058682"/>
            <a:ext cx="91500" cy="609304"/>
            <a:chOff x="2900396" y="1283496"/>
            <a:chExt cx="91500" cy="609304"/>
          </a:xfrm>
        </p:grpSpPr>
        <p:cxnSp>
          <p:nvCxnSpPr>
            <p:cNvPr id="136" name="Google Shape;136;p15"/>
            <p:cNvCxnSpPr/>
            <p:nvPr/>
          </p:nvCxnSpPr>
          <p:spPr>
            <a:xfrm rot="10800000">
              <a:off x="2946150" y="1330600"/>
              <a:ext cx="0" cy="5622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" name="Google Shape;137;p15"/>
            <p:cNvSpPr/>
            <p:nvPr/>
          </p:nvSpPr>
          <p:spPr>
            <a:xfrm rot="-5400000">
              <a:off x="2898146" y="1285746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" name="Google Shape;138;p15"/>
          <p:cNvSpPr txBox="1"/>
          <p:nvPr/>
        </p:nvSpPr>
        <p:spPr>
          <a:xfrm>
            <a:off x="521400" y="1577350"/>
            <a:ext cx="1344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SIFT (Lowe)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15"/>
          <p:cNvSpPr txBox="1"/>
          <p:nvPr/>
        </p:nvSpPr>
        <p:spPr>
          <a:xfrm>
            <a:off x="795750" y="3060550"/>
            <a:ext cx="7725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1999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15"/>
          <p:cNvSpPr txBox="1"/>
          <p:nvPr/>
        </p:nvSpPr>
        <p:spPr>
          <a:xfrm>
            <a:off x="1618150" y="2594225"/>
            <a:ext cx="7725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2001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5"/>
          <p:cNvSpPr txBox="1"/>
          <p:nvPr/>
        </p:nvSpPr>
        <p:spPr>
          <a:xfrm>
            <a:off x="2605625" y="3060550"/>
            <a:ext cx="7725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2005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5"/>
          <p:cNvSpPr txBox="1"/>
          <p:nvPr/>
        </p:nvSpPr>
        <p:spPr>
          <a:xfrm>
            <a:off x="3504775" y="2594225"/>
            <a:ext cx="7725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2010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5"/>
          <p:cNvSpPr txBox="1"/>
          <p:nvPr/>
        </p:nvSpPr>
        <p:spPr>
          <a:xfrm>
            <a:off x="4439050" y="3060550"/>
            <a:ext cx="7725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2012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5"/>
          <p:cNvSpPr txBox="1"/>
          <p:nvPr/>
        </p:nvSpPr>
        <p:spPr>
          <a:xfrm>
            <a:off x="5391400" y="2594225"/>
            <a:ext cx="7725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2014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15"/>
          <p:cNvSpPr txBox="1"/>
          <p:nvPr/>
        </p:nvSpPr>
        <p:spPr>
          <a:xfrm>
            <a:off x="6201750" y="3060550"/>
            <a:ext cx="7725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2015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46" name="Google Shape;146;p15"/>
          <p:cNvGrpSpPr/>
          <p:nvPr/>
        </p:nvGrpSpPr>
        <p:grpSpPr>
          <a:xfrm rot="10800000">
            <a:off x="7600453" y="3058682"/>
            <a:ext cx="91500" cy="609304"/>
            <a:chOff x="2900396" y="1283496"/>
            <a:chExt cx="91500" cy="609304"/>
          </a:xfrm>
        </p:grpSpPr>
        <p:cxnSp>
          <p:nvCxnSpPr>
            <p:cNvPr id="147" name="Google Shape;147;p15"/>
            <p:cNvCxnSpPr/>
            <p:nvPr/>
          </p:nvCxnSpPr>
          <p:spPr>
            <a:xfrm rot="10800000">
              <a:off x="2946150" y="1330600"/>
              <a:ext cx="0" cy="562200"/>
            </a:xfrm>
            <a:prstGeom prst="straightConnector1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8" name="Google Shape;148;p15"/>
            <p:cNvSpPr/>
            <p:nvPr/>
          </p:nvSpPr>
          <p:spPr>
            <a:xfrm rot="-5400000">
              <a:off x="2898146" y="1285746"/>
              <a:ext cx="96000" cy="915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5"/>
          <p:cNvSpPr txBox="1"/>
          <p:nvPr/>
        </p:nvSpPr>
        <p:spPr>
          <a:xfrm>
            <a:off x="7278025" y="2594225"/>
            <a:ext cx="7725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2016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5"/>
          <p:cNvSpPr txBox="1"/>
          <p:nvPr/>
        </p:nvSpPr>
        <p:spPr>
          <a:xfrm>
            <a:off x="1332250" y="3736550"/>
            <a:ext cx="1344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Cascades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(Viola &amp; Jones)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2319725" y="1507563"/>
            <a:ext cx="1344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HOG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(Dalal &amp; Triggs)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15"/>
          <p:cNvSpPr txBox="1"/>
          <p:nvPr/>
        </p:nvSpPr>
        <p:spPr>
          <a:xfrm>
            <a:off x="3218875" y="3805113"/>
            <a:ext cx="1344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Improved FV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(Perronnin et al.)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4153150" y="1297050"/>
            <a:ext cx="1344300" cy="8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DCNN AlexNet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(Krizhevsky et al.)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5"/>
          <p:cNvSpPr txBox="1"/>
          <p:nvPr/>
        </p:nvSpPr>
        <p:spPr>
          <a:xfrm>
            <a:off x="5105500" y="3736550"/>
            <a:ext cx="13443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RCNN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5"/>
          <p:cNvSpPr txBox="1"/>
          <p:nvPr/>
        </p:nvSpPr>
        <p:spPr>
          <a:xfrm>
            <a:off x="5915850" y="1640050"/>
            <a:ext cx="13443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VGGNet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5"/>
          <p:cNvSpPr txBox="1"/>
          <p:nvPr/>
        </p:nvSpPr>
        <p:spPr>
          <a:xfrm>
            <a:off x="57375" y="4614275"/>
            <a:ext cx="4641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ighlight>
                  <a:srgbClr val="FCFCFC"/>
                </a:highlight>
                <a:latin typeface="Roboto"/>
                <a:ea typeface="Roboto"/>
                <a:cs typeface="Roboto"/>
                <a:sym typeface="Roboto"/>
                <a:hlinkClick r:id="rId3" action="ppaction://hlinksldjump"/>
              </a:rPr>
              <a:t>[2]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want to achieve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4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3" name="Google Shape;1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063" y="1092900"/>
            <a:ext cx="4302926" cy="388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5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825" y="1771384"/>
            <a:ext cx="64008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9975" y="1823825"/>
            <a:ext cx="1603531" cy="53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7"/>
          <p:cNvPicPr preferRelativeResize="0"/>
          <p:nvPr/>
        </p:nvPicPr>
        <p:blipFill rotWithShape="1">
          <a:blip r:embed="rId5">
            <a:alphaModFix/>
          </a:blip>
          <a:srcRect l="11657" t="26612" r="67507" b="23680"/>
          <a:stretch/>
        </p:blipFill>
        <p:spPr>
          <a:xfrm>
            <a:off x="4623575" y="1771375"/>
            <a:ext cx="64008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7600" y="1653625"/>
            <a:ext cx="757837" cy="757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00150" y="3527075"/>
            <a:ext cx="1008025" cy="100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79625" y="3561263"/>
            <a:ext cx="939650" cy="939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p17"/>
          <p:cNvCxnSpPr/>
          <p:nvPr/>
        </p:nvCxnSpPr>
        <p:spPr>
          <a:xfrm>
            <a:off x="396150" y="3089950"/>
            <a:ext cx="8403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77" name="Google Shape;177;p17"/>
          <p:cNvSpPr txBox="1"/>
          <p:nvPr/>
        </p:nvSpPr>
        <p:spPr>
          <a:xfrm rot="-5400000">
            <a:off x="-168900" y="1894638"/>
            <a:ext cx="152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Lato"/>
                <a:ea typeface="Lato"/>
                <a:cs typeface="Lato"/>
                <a:sym typeface="Lato"/>
              </a:rPr>
              <a:t>Packages Used</a:t>
            </a:r>
            <a:endParaRPr sz="15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17"/>
          <p:cNvSpPr txBox="1"/>
          <p:nvPr/>
        </p:nvSpPr>
        <p:spPr>
          <a:xfrm rot="-5400000">
            <a:off x="-337200" y="3899300"/>
            <a:ext cx="1860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Lato"/>
                <a:ea typeface="Lato"/>
                <a:cs typeface="Lato"/>
                <a:sym typeface="Lato"/>
              </a:rPr>
              <a:t>Environments Used</a:t>
            </a:r>
            <a:endParaRPr sz="15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17"/>
          <p:cNvSpPr txBox="1"/>
          <p:nvPr/>
        </p:nvSpPr>
        <p:spPr>
          <a:xfrm>
            <a:off x="2242313" y="4356238"/>
            <a:ext cx="152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Lato"/>
                <a:ea typeface="Lato"/>
                <a:cs typeface="Lato"/>
                <a:sym typeface="Lato"/>
              </a:rPr>
              <a:t>Google Colab</a:t>
            </a:r>
            <a:endParaRPr sz="15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7"/>
          <p:cNvSpPr txBox="1"/>
          <p:nvPr/>
        </p:nvSpPr>
        <p:spPr>
          <a:xfrm>
            <a:off x="5887600" y="4356238"/>
            <a:ext cx="152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Lato"/>
                <a:ea typeface="Lato"/>
                <a:cs typeface="Lato"/>
                <a:sym typeface="Lato"/>
              </a:rPr>
              <a:t>Anaconda Env</a:t>
            </a:r>
            <a:endParaRPr sz="1500"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1" name="Google Shape;181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269370" y="1537601"/>
            <a:ext cx="1107625" cy="110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6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8"/>
          <p:cNvSpPr txBox="1"/>
          <p:nvPr/>
        </p:nvSpPr>
        <p:spPr>
          <a:xfrm>
            <a:off x="842175" y="1366250"/>
            <a:ext cx="7660500" cy="3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sz="1200" dirty="0"/>
              <a:t>A. Krizhevsky, et Al., [3]  showed that very large and deep convolutional networks trained by standard backpropagation can achieve excellent recognition accuracy when trained on a large dataset.</a:t>
            </a:r>
            <a:br>
              <a:rPr lang="en" sz="1200" dirty="0"/>
            </a:br>
            <a:endParaRPr sz="1200" dirty="0"/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In 2014 K. Simonyan et Al., [4] used VGG-16 architecture for large-scale image classiﬁcation, where they proved that depth is useful for classification accuracy.</a:t>
            </a:r>
            <a:br>
              <a:rPr lang="en" sz="1200" dirty="0"/>
            </a:br>
            <a:endParaRPr sz="1200" dirty="0"/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In 2018 A. Zhanfu et Al., [5] proposed an approach based on AlexNet model and Inception ResNet-V1 model evaluated on the LFW database; the Inception-ResNet-V1 network achieved a 99.20% recognition rate on LFW.</a:t>
            </a:r>
            <a:br>
              <a:rPr lang="en" sz="1200" dirty="0"/>
            </a:br>
            <a:endParaRPr sz="1200" dirty="0"/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In 2019 Zhao, Jian et Al., [6] Showed us an architecture, which generates powerful age-invariant face representations explicitly disentangled from the age variation.  </a:t>
            </a:r>
            <a:br>
              <a:rPr lang="en" sz="1200" dirty="0"/>
            </a:br>
            <a:endParaRPr sz="1200" dirty="0"/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In early 2020 Yu, Zitong et Al., [7] showed a frame level Face-Anti Spoofing method based on Central Difference Convolution (CDC), which is able to capture intrinsic detailed patterns via aggregating both intensity and gradient information</a:t>
            </a:r>
            <a:endParaRPr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/>
          <p:nvPr/>
        </p:nvSpPr>
        <p:spPr>
          <a:xfrm>
            <a:off x="782725" y="531100"/>
            <a:ext cx="16773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Pipeline</a:t>
            </a:r>
            <a:endParaRPr sz="26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4" name="Google Shape;194;p19"/>
          <p:cNvPicPr preferRelativeResize="0"/>
          <p:nvPr/>
        </p:nvPicPr>
        <p:blipFill rotWithShape="1">
          <a:blip r:embed="rId3">
            <a:alphaModFix/>
          </a:blip>
          <a:srcRect t="6942" b="4616"/>
          <a:stretch/>
        </p:blipFill>
        <p:spPr>
          <a:xfrm>
            <a:off x="629487" y="1296450"/>
            <a:ext cx="7885025" cy="37765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9"/>
          <p:cNvSpPr txBox="1"/>
          <p:nvPr/>
        </p:nvSpPr>
        <p:spPr>
          <a:xfrm>
            <a:off x="3265650" y="1536025"/>
            <a:ext cx="1324500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Image Augmentation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1163975" y="1536025"/>
            <a:ext cx="1071000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Data Collection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19"/>
          <p:cNvSpPr txBox="1"/>
          <p:nvPr/>
        </p:nvSpPr>
        <p:spPr>
          <a:xfrm>
            <a:off x="5620825" y="1536025"/>
            <a:ext cx="1071000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Data Alignment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5620825" y="3661275"/>
            <a:ext cx="1071000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Training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3392400" y="3661275"/>
            <a:ext cx="1071000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Testing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1163975" y="3661275"/>
            <a:ext cx="1071000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Evaluation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727650" y="5928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07" name="Google Shape;207;p20"/>
          <p:cNvSpPr txBox="1"/>
          <p:nvPr/>
        </p:nvSpPr>
        <p:spPr>
          <a:xfrm>
            <a:off x="727650" y="12966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Capture and collect N number of images from video based on user input by using Opencv for creating a custom dataset.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8" name="Google Shape;2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750" y="1901825"/>
            <a:ext cx="6600499" cy="264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 txBox="1">
            <a:spLocks noGrp="1"/>
          </p:cNvSpPr>
          <p:nvPr>
            <p:ph type="title"/>
          </p:nvPr>
        </p:nvSpPr>
        <p:spPr>
          <a:xfrm>
            <a:off x="842175" y="557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</a:t>
            </a:r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9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15" name="Google Shape;215;p21"/>
          <p:cNvGraphicFramePr/>
          <p:nvPr/>
        </p:nvGraphicFramePr>
        <p:xfrm>
          <a:off x="5822950" y="3439050"/>
          <a:ext cx="1791050" cy="792420"/>
        </p:xfrm>
        <a:graphic>
          <a:graphicData uri="http://schemas.openxmlformats.org/drawingml/2006/table">
            <a:tbl>
              <a:tblPr>
                <a:noFill/>
                <a:tableStyleId>{D51023B8-2B2E-4FF5-90F4-4B0174B137C5}</a:tableStyleId>
              </a:tblPr>
              <a:tblGrid>
                <a:gridCol w="1095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i="1"/>
                        <a:t>Training</a:t>
                      </a:r>
                      <a:endParaRPr b="1" i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20k+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i="1"/>
                        <a:t>Testing</a:t>
                      </a:r>
                      <a:endParaRPr b="1" i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4k+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16" name="Google Shape;216;p21"/>
          <p:cNvGraphicFramePr/>
          <p:nvPr/>
        </p:nvGraphicFramePr>
        <p:xfrm>
          <a:off x="3517425" y="1574850"/>
          <a:ext cx="3653500" cy="1188630"/>
        </p:xfrm>
        <a:graphic>
          <a:graphicData uri="http://schemas.openxmlformats.org/drawingml/2006/table">
            <a:tbl>
              <a:tblPr>
                <a:noFill/>
                <a:tableStyleId>{D51023B8-2B2E-4FF5-90F4-4B0174B137C5}</a:tableStyleId>
              </a:tblPr>
              <a:tblGrid>
                <a:gridCol w="168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1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9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i="1"/>
                        <a:t>Dataset</a:t>
                      </a:r>
                      <a:endParaRPr b="1" i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i="1"/>
                        <a:t>Classes</a:t>
                      </a:r>
                      <a:endParaRPr b="1" i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i="1"/>
                        <a:t>Images</a:t>
                      </a:r>
                      <a:endParaRPr b="1" i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Original LFW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5k+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13k+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Revised  LFW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205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24k+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cxnSp>
        <p:nvCxnSpPr>
          <p:cNvPr id="217" name="Google Shape;217;p21"/>
          <p:cNvCxnSpPr/>
          <p:nvPr/>
        </p:nvCxnSpPr>
        <p:spPr>
          <a:xfrm flipH="1">
            <a:off x="5822950" y="2760450"/>
            <a:ext cx="426300" cy="67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21"/>
          <p:cNvCxnSpPr/>
          <p:nvPr/>
        </p:nvCxnSpPr>
        <p:spPr>
          <a:xfrm>
            <a:off x="7151400" y="2768850"/>
            <a:ext cx="462600" cy="65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19" name="Google Shape;219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500" y="1951900"/>
            <a:ext cx="1239700" cy="123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982</Words>
  <Application>Microsoft Office PowerPoint</Application>
  <PresentationFormat>On-screen Show (16:9)</PresentationFormat>
  <Paragraphs>176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Lato</vt:lpstr>
      <vt:lpstr>Raleway</vt:lpstr>
      <vt:lpstr>Arial</vt:lpstr>
      <vt:lpstr>Times New Roman</vt:lpstr>
      <vt:lpstr>Roboto</vt:lpstr>
      <vt:lpstr>Streamline</vt:lpstr>
      <vt:lpstr>Facial Recognition System for ATM Security</vt:lpstr>
      <vt:lpstr>Why Face Recognition? </vt:lpstr>
      <vt:lpstr>Evolution of NN Models</vt:lpstr>
      <vt:lpstr>What we want to achieve</vt:lpstr>
      <vt:lpstr>Technologies used</vt:lpstr>
      <vt:lpstr>Related Work</vt:lpstr>
      <vt:lpstr>PowerPoint Presentation</vt:lpstr>
      <vt:lpstr>Data Collection</vt:lpstr>
      <vt:lpstr>Dataset </vt:lpstr>
      <vt:lpstr>LFW Dataset- Original</vt:lpstr>
      <vt:lpstr>LFW Dataset - Revised</vt:lpstr>
      <vt:lpstr>Revised LFW Dataset - Augmented</vt:lpstr>
      <vt:lpstr>Revised LFW Dataset - Alignment</vt:lpstr>
      <vt:lpstr>Schematic of the Inception-ResNet v1 model (1/2) </vt:lpstr>
      <vt:lpstr>Schematic of the Inception-ResNet v1 model (2/2)</vt:lpstr>
      <vt:lpstr>Face Recognition</vt:lpstr>
      <vt:lpstr>Accuracy of Face Recognition using ResNet model</vt:lpstr>
      <vt:lpstr>Features</vt:lpstr>
      <vt:lpstr>Anti-Spoofing</vt:lpstr>
      <vt:lpstr>One Face, One Frame</vt:lpstr>
      <vt:lpstr>ATM Workflow</vt:lpstr>
      <vt:lpstr>Challenges we faced</vt:lpstr>
      <vt:lpstr>Demo based on User Stories</vt:lpstr>
      <vt:lpstr>Face Recognition as 2-Step Authentication</vt:lpstr>
      <vt:lpstr>Future Scope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Recognition System for ATM Security</dc:title>
  <cp:lastModifiedBy>Watane, Anurag</cp:lastModifiedBy>
  <cp:revision>2</cp:revision>
  <dcterms:modified xsi:type="dcterms:W3CDTF">2020-09-14T06:38:53Z</dcterms:modified>
</cp:coreProperties>
</file>